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75" r:id="rId8"/>
    <p:sldId id="276" r:id="rId9"/>
    <p:sldId id="277" r:id="rId10"/>
    <p:sldId id="278" r:id="rId11"/>
    <p:sldId id="279" r:id="rId12"/>
    <p:sldId id="286" r:id="rId13"/>
    <p:sldId id="289" r:id="rId14"/>
    <p:sldId id="288" r:id="rId15"/>
    <p:sldId id="287" r:id="rId16"/>
    <p:sldId id="290" r:id="rId17"/>
    <p:sldId id="280" r:id="rId18"/>
    <p:sldId id="285" r:id="rId19"/>
    <p:sldId id="281" r:id="rId20"/>
    <p:sldId id="282" r:id="rId21"/>
    <p:sldId id="28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B31D-3EDB-3A4C-9810-0A51CF8F492B}" type="datetimeFigureOut">
              <a:rPr lang="en-US" smtClean="0"/>
              <a:t>08-Dec-23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BA25-45AC-0C48-96BD-5DDCEEC5A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/>
          <a:lstStyle/>
          <a:p>
            <a:r>
              <a:rPr lang="en-US" dirty="0"/>
              <a:t>Keylogger Threat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2894" y="4286379"/>
            <a:ext cx="4093029" cy="1642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Srinivas Devara   -   Y00855264</a:t>
            </a:r>
            <a:endParaRPr lang="en-US" dirty="0"/>
          </a:p>
          <a:p>
            <a:r>
              <a:rPr lang="en-GB" dirty="0" smtClean="0"/>
              <a:t>Hareesh Ginjupally -  Y00856729</a:t>
            </a:r>
          </a:p>
          <a:p>
            <a:r>
              <a:rPr lang="en-GB" dirty="0" smtClean="0"/>
              <a:t>Bhanu Teja</a:t>
            </a:r>
            <a:r>
              <a:rPr lang="en-GB" dirty="0"/>
              <a:t> </a:t>
            </a:r>
            <a:r>
              <a:rPr lang="en-GB" dirty="0" smtClean="0"/>
              <a:t>vejendla – Y00857603</a:t>
            </a:r>
            <a:endParaRPr lang="en-US" dirty="0"/>
          </a:p>
          <a:p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Keylogger Functionality Study(Contd.)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84D43-08F1-2FC7-821A-2FF523AF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1705784"/>
            <a:ext cx="4632385" cy="208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4196C-26C2-F9F6-ACAE-02DBCCD1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67" y="1529282"/>
            <a:ext cx="4225480" cy="2259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77BCF-7213-D5A1-4629-2D0E97363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10" y="4065992"/>
            <a:ext cx="4722311" cy="2290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F220C-9673-5A4C-1C11-4E0D67C44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167" y="4214031"/>
            <a:ext cx="4199742" cy="20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Keylogger Functionality Study(Contd.)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4B36C-0603-BF53-5B4C-7F31BF88AC94}"/>
              </a:ext>
            </a:extLst>
          </p:cNvPr>
          <p:cNvSpPr txBox="1"/>
          <p:nvPr/>
        </p:nvSpPr>
        <p:spPr>
          <a:xfrm>
            <a:off x="395512" y="1396026"/>
            <a:ext cx="9437298" cy="67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REFOG Keylogger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Easy to use, comprehensive activity logging, and stealth operation.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912E1-0136-4BC9-D52E-2D7C3C2B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32" y="2350218"/>
            <a:ext cx="3714251" cy="1505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AB785F-E446-F2A1-D63D-227C5A8A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9" y="4186517"/>
            <a:ext cx="4842464" cy="2250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49A9D-40CE-BB08-BBAA-D71259F69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482" y="4186517"/>
            <a:ext cx="3824655" cy="2101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06102B-1813-3BBF-5CE4-9E8896E3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17" y="2204598"/>
            <a:ext cx="4842464" cy="18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Keylogger Functionality Study 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43F1F-DBF0-CF67-80D1-7A8D696B8C7A}"/>
              </a:ext>
            </a:extLst>
          </p:cNvPr>
          <p:cNvSpPr txBox="1"/>
          <p:nvPr/>
        </p:nvSpPr>
        <p:spPr>
          <a:xfrm>
            <a:off x="522194" y="1810722"/>
            <a:ext cx="11147612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Developing a Python Keylogger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Utilized the `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pynput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library for monitoring keyboard and mouse inputs.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Created Python scripts for: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Capturing single and multiple keystrokes.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- Handling special keys like 'space'.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Python Keylogger Script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Script `keylogger.py` records keystrokes in 'keylog.txt'.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Includes key press/release handling and file output functionality.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18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Keylogger Functionality Study 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ABB85-A88C-D80E-BCE1-F783CC85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312" y="2617501"/>
            <a:ext cx="4799138" cy="187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5E341-36EC-1CFF-C79D-48E62C55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7" y="1848628"/>
            <a:ext cx="5744813" cy="46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1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Detection and Countermeasure Assessment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236621" y="1768148"/>
            <a:ext cx="119553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1. Educational Preparedness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- Critical evaluation of email sources and content.</a:t>
            </a:r>
          </a:p>
          <a:p>
            <a:r>
              <a:rPr lang="en-US" sz="1600" dirty="0"/>
              <a:t>   - Verification of website authenticity and security protocols.</a:t>
            </a:r>
          </a:p>
          <a:p>
            <a:r>
              <a:rPr lang="en-US" sz="1600" dirty="0"/>
              <a:t>   - Continuous awareness programs on phishing and keylogging tactics.</a:t>
            </a:r>
          </a:p>
          <a:p>
            <a:endParaRPr lang="en-US" sz="1600" b="1" dirty="0"/>
          </a:p>
          <a:p>
            <a:r>
              <a:rPr lang="en-US" sz="1600" b="1" dirty="0"/>
              <a:t>2. Password Management</a:t>
            </a:r>
          </a:p>
          <a:p>
            <a:r>
              <a:rPr lang="en-US" sz="1600" b="1" dirty="0"/>
              <a:t>   - </a:t>
            </a:r>
            <a:r>
              <a:rPr lang="en-US" sz="1600" dirty="0"/>
              <a:t>Use distinct passwords for each account to minimize breach impact.</a:t>
            </a:r>
          </a:p>
          <a:p>
            <a:r>
              <a:rPr lang="en-US" sz="1600" dirty="0"/>
              <a:t>   - Leverage password managers for complex, secure passwords.</a:t>
            </a:r>
          </a:p>
          <a:p>
            <a:r>
              <a:rPr lang="en-US" sz="1600" dirty="0"/>
              <a:t>   - Regularly update passwords to prevent long-term access breaches.</a:t>
            </a:r>
          </a:p>
          <a:p>
            <a:endParaRPr lang="en-US" sz="1600" dirty="0"/>
          </a:p>
          <a:p>
            <a:r>
              <a:rPr lang="en-US" sz="1600" b="1" dirty="0"/>
              <a:t>3. Safeguarding Public Computer Use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- Avoid sensitive tasks on public computers.</a:t>
            </a:r>
          </a:p>
          <a:p>
            <a:r>
              <a:rPr lang="en-US" sz="1600" dirty="0"/>
              <a:t>   - Change passwords and monitor accounts post-use.</a:t>
            </a:r>
          </a:p>
          <a:p>
            <a:endParaRPr lang="en-US" sz="1600" dirty="0"/>
          </a:p>
          <a:p>
            <a:r>
              <a:rPr lang="en-US" sz="1600" b="1" dirty="0"/>
              <a:t>4. Guarding Against Remote Keyloggers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- Regularly update software and operating systems.</a:t>
            </a:r>
          </a:p>
          <a:p>
            <a:r>
              <a:rPr lang="en-US" sz="1600" dirty="0"/>
              <a:t>   - Be cautious with downloads and unsolicited updates.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115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Detection and Countermeasure Assessment 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236621" y="1768148"/>
            <a:ext cx="119553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600" b="1" dirty="0"/>
              <a:t>5. Detection Techniques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- Look for signs like slow browser, irregular input responses, or erratic cursor.</a:t>
            </a:r>
          </a:p>
          <a:p>
            <a:r>
              <a:rPr lang="en-US" sz="1600" dirty="0"/>
              <a:t>   - Use system tools for monitoring and scan with antivirus software.</a:t>
            </a:r>
          </a:p>
          <a:p>
            <a:endParaRPr lang="en-US" sz="1600" b="1" dirty="0"/>
          </a:p>
          <a:p>
            <a:r>
              <a:rPr lang="en-US" sz="1600" b="1" dirty="0"/>
              <a:t>6. Keylogger Removal</a:t>
            </a:r>
          </a:p>
          <a:p>
            <a:r>
              <a:rPr lang="en-US" sz="1600" b="1" dirty="0"/>
              <a:t>   </a:t>
            </a:r>
            <a:r>
              <a:rPr lang="en-US" sz="1600" dirty="0"/>
              <a:t>- Utilize antivirus software for automatic detection and removal.</a:t>
            </a:r>
          </a:p>
          <a:p>
            <a:r>
              <a:rPr lang="en-US" sz="1600" dirty="0"/>
              <a:t>   - Manually uninstall suspicious programs and clear temporary files.</a:t>
            </a:r>
          </a:p>
          <a:p>
            <a:endParaRPr lang="en-US" sz="1600" b="1" dirty="0"/>
          </a:p>
          <a:p>
            <a:r>
              <a:rPr lang="en-US" sz="1600" b="1" dirty="0"/>
              <a:t>7. Comprehensive Preventive Measures</a:t>
            </a:r>
          </a:p>
          <a:p>
            <a:r>
              <a:rPr lang="en-US" sz="1600" b="1" dirty="0"/>
              <a:t>   - </a:t>
            </a:r>
            <a:r>
              <a:rPr lang="en-US" sz="1600" dirty="0"/>
              <a:t>Implement network firewalls for additional security.</a:t>
            </a:r>
          </a:p>
          <a:p>
            <a:r>
              <a:rPr lang="en-US" sz="1600" dirty="0"/>
              <a:t>   - Maintain strong, frequently updated passwords.</a:t>
            </a:r>
          </a:p>
          <a:p>
            <a:r>
              <a:rPr lang="en-US" sz="1600" dirty="0"/>
              <a:t>   - Ensure timely system and application updates.</a:t>
            </a:r>
          </a:p>
          <a:p>
            <a:r>
              <a:rPr lang="en-US" sz="1600" dirty="0"/>
              <a:t>   - Use antivirus software for broad-spectrum malware protection.</a:t>
            </a:r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12137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/>
          <a:lstStyle/>
          <a:p>
            <a:r>
              <a:rPr lang="en-US" dirty="0"/>
              <a:t> Analysis and Reporting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380999" y="1591685"/>
            <a:ext cx="1195537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1. Data Organization</a:t>
            </a:r>
          </a:p>
          <a:p>
            <a:r>
              <a:rPr lang="en-US" sz="2200" dirty="0"/>
              <a:t>   - Categorization based on keylogger types and detection methods.</a:t>
            </a:r>
          </a:p>
          <a:p>
            <a:r>
              <a:rPr lang="en-US" sz="2200" dirty="0"/>
              <a:t>   - Separation of data into quantitative and qualitative sets.</a:t>
            </a:r>
          </a:p>
          <a:p>
            <a:endParaRPr lang="en-US" sz="2200" b="1" dirty="0"/>
          </a:p>
          <a:p>
            <a:r>
              <a:rPr lang="en-US" sz="2200" b="1" dirty="0"/>
              <a:t>2. Quantitative Analysis</a:t>
            </a:r>
          </a:p>
          <a:p>
            <a:r>
              <a:rPr lang="en-US" sz="2200" dirty="0"/>
              <a:t>   - Statistical evaluation of detection rates and keylogger effectiveness.</a:t>
            </a:r>
          </a:p>
          <a:p>
            <a:r>
              <a:rPr lang="en-US" sz="2200" dirty="0"/>
              <a:t>   - Comparative analysis of different keyloggers and security tools.</a:t>
            </a:r>
          </a:p>
          <a:p>
            <a:endParaRPr lang="en-US" sz="2200" b="1" dirty="0"/>
          </a:p>
          <a:p>
            <a:r>
              <a:rPr lang="en-US" sz="2200" b="1" dirty="0"/>
              <a:t>3. Qualitative Observations</a:t>
            </a:r>
          </a:p>
          <a:p>
            <a:r>
              <a:rPr lang="en-US" sz="2200" dirty="0"/>
              <a:t>   - User experience aspects, like ease of use and </a:t>
            </a:r>
            <a:r>
              <a:rPr lang="en-US" sz="2200" dirty="0" err="1"/>
              <a:t>stealthiness</a:t>
            </a:r>
            <a:r>
              <a:rPr lang="en-US" sz="2200" dirty="0"/>
              <a:t>.</a:t>
            </a:r>
          </a:p>
          <a:p>
            <a:r>
              <a:rPr lang="en-US" sz="2200" dirty="0"/>
              <a:t>   - Behavioral patterns and anomalies in system performance.</a:t>
            </a:r>
          </a:p>
          <a:p>
            <a:endParaRPr lang="en-US" sz="2200" b="1" dirty="0"/>
          </a:p>
          <a:p>
            <a:r>
              <a:rPr lang="en-US" sz="2200" b="1" dirty="0"/>
              <a:t>4. Synthesizing Insights</a:t>
            </a:r>
          </a:p>
          <a:p>
            <a:r>
              <a:rPr lang="en-US" sz="2200" b="1" dirty="0"/>
              <a:t> </a:t>
            </a:r>
            <a:r>
              <a:rPr lang="en-US" sz="2200" dirty="0"/>
              <a:t>  - Integrating quantitative and qualitative data for comprehensive understanding.</a:t>
            </a:r>
          </a:p>
          <a:p>
            <a:r>
              <a:rPr lang="en-US" sz="2200" dirty="0"/>
              <a:t>   - Drawing conclusions on keylogger dynamics and defense strategies.</a:t>
            </a:r>
          </a:p>
        </p:txBody>
      </p:sp>
    </p:spTree>
    <p:extLst>
      <p:ext uri="{BB962C8B-B14F-4D97-AF65-F5344CB8AC3E}">
        <p14:creationId xmlns:p14="http://schemas.microsoft.com/office/powerpoint/2010/main" val="336471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76579"/>
            <a:ext cx="10966452" cy="105614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236621" y="1368266"/>
            <a:ext cx="1195537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1. Keylogger Functionalities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Range from basic keystroke logging to advanced data capture and transmission.</a:t>
            </a:r>
          </a:p>
          <a:p>
            <a:r>
              <a:rPr lang="en-US" sz="2200" dirty="0"/>
              <a:t>   - Increased sophistication in evading detection.</a:t>
            </a:r>
          </a:p>
          <a:p>
            <a:endParaRPr lang="en-US" sz="2200" b="1" dirty="0"/>
          </a:p>
          <a:p>
            <a:r>
              <a:rPr lang="en-US" sz="2200" b="1" dirty="0"/>
              <a:t>2. Vulnerabilities Identified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System loopholes like unpatched software are key targets.</a:t>
            </a:r>
          </a:p>
          <a:p>
            <a:r>
              <a:rPr lang="en-US" sz="2200" dirty="0"/>
              <a:t>   - User behavior, such as unsafe downloading practices, increases risk.</a:t>
            </a:r>
          </a:p>
          <a:p>
            <a:endParaRPr lang="en-US" sz="2200" b="1" dirty="0"/>
          </a:p>
          <a:p>
            <a:r>
              <a:rPr lang="en-US" sz="2200" b="1" dirty="0"/>
              <a:t>3. Detection and Countermeasures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Mixed efficacy of antivirus programs; better results with behavior-based tools.</a:t>
            </a:r>
          </a:p>
          <a:p>
            <a:r>
              <a:rPr lang="en-US" sz="2200" dirty="0"/>
              <a:t>   - Importance of user education and secure computing practices in prevention.</a:t>
            </a:r>
          </a:p>
          <a:p>
            <a:endParaRPr lang="en-US" sz="2200" b="1" dirty="0"/>
          </a:p>
          <a:p>
            <a:r>
              <a:rPr lang="en-US" sz="2200" b="1" dirty="0"/>
              <a:t>4. Overall Insights</a:t>
            </a:r>
          </a:p>
          <a:p>
            <a:r>
              <a:rPr lang="en-US" sz="2200" dirty="0"/>
              <a:t>   - No single method fully effective against all keyloggers.</a:t>
            </a:r>
          </a:p>
          <a:p>
            <a:r>
              <a:rPr lang="en-US" sz="2200" dirty="0"/>
              <a:t>   - Need for a multi-layered security approach combining technology and user awareness.</a:t>
            </a:r>
          </a:p>
        </p:txBody>
      </p:sp>
    </p:spTree>
    <p:extLst>
      <p:ext uri="{BB962C8B-B14F-4D97-AF65-F5344CB8AC3E}">
        <p14:creationId xmlns:p14="http://schemas.microsoft.com/office/powerpoint/2010/main" val="310066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76579"/>
            <a:ext cx="10966452" cy="105614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236621" y="1368266"/>
            <a:ext cx="119553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Final Reflections on Keylogger Analysis</a:t>
            </a:r>
          </a:p>
          <a:p>
            <a:endParaRPr lang="en-US" sz="2200" b="1" dirty="0"/>
          </a:p>
          <a:p>
            <a:pPr algn="ctr"/>
            <a:r>
              <a:rPr lang="en-US" sz="2200" dirty="0"/>
              <a:t>In concluding our Keylogger Threat Analysis project, we've recognized the evolving complexity of keylogger technologies. Our study reveals that combating these threats requires more than just technological solutions; it necessitates a blend of robust cybersecurity tools and heightened user awareness. Keyloggers, with their advancing capabilities, underline the need for a multi-layered defense strategy that includes continuous updates in security practices and ongoing user education. This project not only enhances our understanding of keylogger intricacies but also advocates for a comprehensive approach to cybersecurity, combining technological vigilance with informed user behavior.</a:t>
            </a:r>
          </a:p>
        </p:txBody>
      </p:sp>
    </p:spTree>
    <p:extLst>
      <p:ext uri="{BB962C8B-B14F-4D97-AF65-F5344CB8AC3E}">
        <p14:creationId xmlns:p14="http://schemas.microsoft.com/office/powerpoint/2010/main" val="210586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76579"/>
            <a:ext cx="10966452" cy="1056140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121BD-45D9-7874-D4EC-AEC9247A9760}"/>
              </a:ext>
            </a:extLst>
          </p:cNvPr>
          <p:cNvSpPr txBox="1"/>
          <p:nvPr/>
        </p:nvSpPr>
        <p:spPr>
          <a:xfrm>
            <a:off x="152400" y="1548002"/>
            <a:ext cx="11887199" cy="386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Anderson, R. (2020). Security Engineering: A Guide to Building Dependable Distributed Systems. Wiley. 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Chen, L., &amp; Zahid, S. (2019). "A Comprehensive Review of Keylogger and </a:t>
            </a: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Screenlogger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Attacks in Cybersecurity." Journal of Cybersecurity and Privacy, 2(3), 45-58. 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Hoffman, L. (2018). "Detecting and Defending against Keyloggers." Cybersecurity Magazine, 5(2), 22-29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Kaspersky Lab. (2021). "Understanding Keyloggers." 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NortonLifeLock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Inc. (2022). "The Evolution of Malicious Keyloggers." 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Patel, K. (2020). "The Role of User </a:t>
            </a: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Cybersecurity." Journal of Information Security, 11(4), 239-252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Symantec Corporation. (2021). "Symantec Internet Security Threat Report." 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Williams, P., &amp; Sawyer, S. (2019). Using Information Technology: A Practical Introduction to Computers &amp; Communications. McGraw-Hill Education</a:t>
            </a:r>
          </a:p>
          <a:p>
            <a:pPr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Zhang, Y., &amp; </a:t>
            </a: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Monrose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F. (2018). "</a:t>
            </a: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Behavioral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Analysis of Keyloggers Using Machine Learning Techniques." Proceedings of the 5th International Conference on Security and Privacy in Communication Networks</a:t>
            </a:r>
          </a:p>
        </p:txBody>
      </p:sp>
    </p:spTree>
    <p:extLst>
      <p:ext uri="{BB962C8B-B14F-4D97-AF65-F5344CB8AC3E}">
        <p14:creationId xmlns:p14="http://schemas.microsoft.com/office/powerpoint/2010/main" val="12913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86" y="0"/>
            <a:ext cx="5079113" cy="135660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898359"/>
            <a:ext cx="4851695" cy="47645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Introduction to Keyloggers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Project Description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Methodology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Timeline and Phases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Keylogger Functionality Study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Detection and Countermeasure Assessment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Analysis and Reporting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Results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Conclusion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References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523"/>
            <a:ext cx="10515600" cy="1252163"/>
          </a:xfrm>
        </p:spPr>
        <p:txBody>
          <a:bodyPr/>
          <a:lstStyle/>
          <a:p>
            <a:r>
              <a:rPr lang="en-US" dirty="0"/>
              <a:t>Introduction and 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483080" y="1591686"/>
            <a:ext cx="112660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Definition &amp; Evolution</a:t>
            </a:r>
          </a:p>
          <a:p>
            <a:r>
              <a:rPr lang="en-US" dirty="0"/>
              <a:t>   - Keyloggers: Software/hardware tracking keystrokes.</a:t>
            </a:r>
          </a:p>
          <a:p>
            <a:r>
              <a:rPr lang="en-US" dirty="0"/>
              <a:t>   - From simple keystroke recorders to advanced tools capturing screenshots, browser history, etc.</a:t>
            </a:r>
          </a:p>
          <a:p>
            <a:endParaRPr lang="en-US" dirty="0"/>
          </a:p>
          <a:p>
            <a:r>
              <a:rPr lang="en-US" b="1" dirty="0"/>
              <a:t>2. Types</a:t>
            </a:r>
          </a:p>
          <a:p>
            <a:r>
              <a:rPr lang="en-US" dirty="0"/>
              <a:t>   - Hardware: Physical devices attached to computers.</a:t>
            </a:r>
          </a:p>
          <a:p>
            <a:r>
              <a:rPr lang="en-US" dirty="0"/>
              <a:t>   - Software: Installed programs.</a:t>
            </a:r>
          </a:p>
          <a:p>
            <a:r>
              <a:rPr lang="en-US" dirty="0"/>
              <a:t>   - Kernel-based: Embedded in the OS for in-depth monitoring.</a:t>
            </a:r>
          </a:p>
          <a:p>
            <a:endParaRPr lang="en-US" dirty="0"/>
          </a:p>
          <a:p>
            <a:r>
              <a:rPr lang="en-US" b="1" dirty="0"/>
              <a:t>3. Uses &amp; Considerations</a:t>
            </a:r>
          </a:p>
          <a:p>
            <a:r>
              <a:rPr lang="en-US" dirty="0"/>
              <a:t>   - Legitimate: Parental control, business security.</a:t>
            </a:r>
          </a:p>
          <a:p>
            <a:r>
              <a:rPr lang="en-US" dirty="0"/>
              <a:t>   - Malicious: Data theft, privacy invasion.</a:t>
            </a:r>
          </a:p>
          <a:p>
            <a:r>
              <a:rPr lang="en-US" dirty="0"/>
              <a:t>   - Legal/Ethical: Usage governed by laws and ethical norms.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523"/>
            <a:ext cx="10515600" cy="12521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483080" y="1591685"/>
            <a:ext cx="11327920" cy="34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2200" b="1" dirty="0"/>
              <a:t>1. Evolving Sophistication</a:t>
            </a:r>
          </a:p>
          <a:p>
            <a:r>
              <a:rPr lang="en-US" sz="2200" dirty="0"/>
              <a:t>   - Advanced capabilities of modern keyloggers, surpassing basic keystroke logging.</a:t>
            </a:r>
          </a:p>
          <a:p>
            <a:endParaRPr lang="en-US" sz="2200" dirty="0"/>
          </a:p>
          <a:p>
            <a:r>
              <a:rPr lang="en-US" sz="2200" b="1" dirty="0"/>
              <a:t>2. Security Implications</a:t>
            </a:r>
          </a:p>
          <a:p>
            <a:r>
              <a:rPr lang="en-US" sz="2200" dirty="0"/>
              <a:t>   - Risks to individual privacy and organizational data security.</a:t>
            </a:r>
          </a:p>
          <a:p>
            <a:endParaRPr lang="en-US" sz="2200" dirty="0"/>
          </a:p>
          <a:p>
            <a:r>
              <a:rPr lang="en-US" sz="2200" b="1" dirty="0"/>
              <a:t>3. Urgent Needs</a:t>
            </a:r>
          </a:p>
          <a:p>
            <a:r>
              <a:rPr lang="en-US" sz="2200" dirty="0"/>
              <a:t>   - Greater understanding of keylogger technologies.</a:t>
            </a:r>
          </a:p>
          <a:p>
            <a:r>
              <a:rPr lang="en-US" sz="2200" dirty="0"/>
              <a:t>   - Enhanced detection and countermeasures</a:t>
            </a:r>
            <a:r>
              <a:rPr lang="en-US" sz="2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705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523"/>
            <a:ext cx="10515600" cy="1252163"/>
          </a:xfrm>
        </p:spPr>
        <p:txBody>
          <a:bodyPr/>
          <a:lstStyle/>
          <a:p>
            <a:r>
              <a:rPr lang="en-US" dirty="0"/>
              <a:t>Project Description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483080" y="1591685"/>
            <a:ext cx="113279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1. Goals and Objectives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To analyze the functionality of various keyloggers.</a:t>
            </a:r>
          </a:p>
          <a:p>
            <a:r>
              <a:rPr lang="en-US" sz="2200" dirty="0"/>
              <a:t>   - To test and evaluate detection methods and countermeasures.</a:t>
            </a:r>
          </a:p>
          <a:p>
            <a:endParaRPr lang="en-US" sz="2200" b="1" dirty="0"/>
          </a:p>
          <a:p>
            <a:r>
              <a:rPr lang="en-US" sz="2200" b="1" dirty="0"/>
              <a:t>2. Project Significance</a:t>
            </a:r>
          </a:p>
          <a:p>
            <a:r>
              <a:rPr lang="en-US" sz="2200" dirty="0"/>
              <a:t>   - Enhances understanding of keylogger risks.</a:t>
            </a:r>
          </a:p>
          <a:p>
            <a:r>
              <a:rPr lang="en-US" sz="2200" dirty="0"/>
              <a:t>   - Contributes to developing better security strategies.</a:t>
            </a:r>
          </a:p>
          <a:p>
            <a:endParaRPr lang="en-US" sz="2200" b="1" dirty="0"/>
          </a:p>
          <a:p>
            <a:r>
              <a:rPr lang="en-US" sz="2200" b="1" dirty="0"/>
              <a:t>3. Approach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Combination of practical experimentation and theoretical analysis.</a:t>
            </a:r>
          </a:p>
          <a:p>
            <a:r>
              <a:rPr lang="en-US" sz="2200" dirty="0"/>
              <a:t>   - Use of controlled environments for safe testing.</a:t>
            </a:r>
          </a:p>
          <a:p>
            <a:endParaRPr lang="en-US" sz="2200" b="1" dirty="0"/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6913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523"/>
            <a:ext cx="10515600" cy="12521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483080" y="1591685"/>
            <a:ext cx="11327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1. Experimental Setup</a:t>
            </a:r>
          </a:p>
          <a:p>
            <a:r>
              <a:rPr lang="en-US" sz="2200" b="1" dirty="0"/>
              <a:t>   - </a:t>
            </a:r>
            <a:r>
              <a:rPr lang="en-US" sz="2200" dirty="0"/>
              <a:t>Use of virtual machines to create a controlled testing environment.</a:t>
            </a:r>
          </a:p>
          <a:p>
            <a:r>
              <a:rPr lang="en-US" sz="2200" dirty="0"/>
              <a:t>   - Installation of various keyloggers for functional analysis.</a:t>
            </a:r>
          </a:p>
          <a:p>
            <a:endParaRPr lang="en-US" sz="2200" dirty="0"/>
          </a:p>
          <a:p>
            <a:r>
              <a:rPr lang="en-US" sz="2200" b="1" dirty="0"/>
              <a:t>2. Tools Employed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Diverse range of keyloggers for comprehensive coverage.</a:t>
            </a:r>
          </a:p>
          <a:p>
            <a:r>
              <a:rPr lang="en-US" sz="2200" dirty="0"/>
              <a:t>   - Antivirus and anti-keylogging software for detection testing.</a:t>
            </a:r>
          </a:p>
          <a:p>
            <a:endParaRPr lang="en-US" sz="2200" b="1" dirty="0"/>
          </a:p>
          <a:p>
            <a:r>
              <a:rPr lang="en-US" sz="2200" b="1" dirty="0"/>
              <a:t>3. Data Analysis</a:t>
            </a:r>
          </a:p>
          <a:p>
            <a:r>
              <a:rPr lang="en-US" sz="2200" b="1" dirty="0"/>
              <a:t>   </a:t>
            </a:r>
            <a:r>
              <a:rPr lang="en-US" sz="2200" dirty="0"/>
              <a:t>- Quantitative: Statistical analysis of detection rates.</a:t>
            </a:r>
          </a:p>
          <a:p>
            <a:r>
              <a:rPr lang="en-US" sz="2200" dirty="0"/>
              <a:t>   - Qualitative: Observations on usability and stealth features.</a:t>
            </a:r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41317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/>
          <a:lstStyle/>
          <a:p>
            <a:r>
              <a:rPr lang="en-US" dirty="0"/>
              <a:t>Timeline and Phases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F0F86-AAD1-8197-B49E-E9E4F7FD5DEC}"/>
              </a:ext>
            </a:extLst>
          </p:cNvPr>
          <p:cNvSpPr txBox="1"/>
          <p:nvPr/>
        </p:nvSpPr>
        <p:spPr>
          <a:xfrm>
            <a:off x="380999" y="1591685"/>
            <a:ext cx="119553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Phase : Problem Analysis</a:t>
            </a:r>
          </a:p>
          <a:p>
            <a:r>
              <a:rPr lang="en-US" sz="2000" dirty="0"/>
              <a:t>   - Activities: Literature review and defining keylogger types.</a:t>
            </a:r>
          </a:p>
          <a:p>
            <a:endParaRPr lang="en-US" sz="2000" dirty="0"/>
          </a:p>
          <a:p>
            <a:r>
              <a:rPr lang="en-US" sz="2000" b="1" dirty="0"/>
              <a:t>2. Phase : Experimental Setup</a:t>
            </a:r>
          </a:p>
          <a:p>
            <a:r>
              <a:rPr lang="en-US" sz="2000" dirty="0"/>
              <a:t>   - Activities: Setting up virtual machines and installing keyloggers.</a:t>
            </a:r>
          </a:p>
          <a:p>
            <a:endParaRPr lang="en-US" sz="2000" b="1" dirty="0"/>
          </a:p>
          <a:p>
            <a:r>
              <a:rPr lang="en-US" sz="2000" b="1" dirty="0"/>
              <a:t>3. Phase : Functionality Study</a:t>
            </a:r>
          </a:p>
          <a:p>
            <a:r>
              <a:rPr lang="en-US" sz="2000" b="1" dirty="0"/>
              <a:t> </a:t>
            </a:r>
            <a:r>
              <a:rPr lang="en-US" sz="2000" dirty="0"/>
              <a:t>- Activities: Analyzing keylogger features and data capture methods.</a:t>
            </a:r>
          </a:p>
          <a:p>
            <a:endParaRPr lang="en-US" sz="2000" b="1" dirty="0"/>
          </a:p>
          <a:p>
            <a:r>
              <a:rPr lang="en-US" sz="2000" b="1" dirty="0"/>
              <a:t>4. Phase : Detection Assessment</a:t>
            </a:r>
          </a:p>
          <a:p>
            <a:r>
              <a:rPr lang="en-US" sz="2000" dirty="0"/>
              <a:t>- Activities: Testing detection methods; evaluating antivirus and anti-keylogging tools.</a:t>
            </a:r>
          </a:p>
          <a:p>
            <a:endParaRPr lang="en-US" sz="2000" dirty="0"/>
          </a:p>
          <a:p>
            <a:r>
              <a:rPr lang="en-US" sz="2000" b="1" dirty="0"/>
              <a:t>5. Phase : Data Analysis &amp; Reporting</a:t>
            </a:r>
          </a:p>
          <a:p>
            <a:r>
              <a:rPr lang="en-US" sz="2000" dirty="0"/>
              <a:t>- Activities: Processing data, drawing conclusions, preparing the final report.</a:t>
            </a:r>
          </a:p>
        </p:txBody>
      </p:sp>
    </p:spTree>
    <p:extLst>
      <p:ext uri="{BB962C8B-B14F-4D97-AF65-F5344CB8AC3E}">
        <p14:creationId xmlns:p14="http://schemas.microsoft.com/office/powerpoint/2010/main" val="353157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/>
          <a:lstStyle/>
          <a:p>
            <a:r>
              <a:rPr lang="en-US" dirty="0"/>
              <a:t>Keylogger Functionality Study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75340-1986-8D63-84FD-AE2B980B6FA7}"/>
              </a:ext>
            </a:extLst>
          </p:cNvPr>
          <p:cNvSpPr txBox="1"/>
          <p:nvPr/>
        </p:nvSpPr>
        <p:spPr>
          <a:xfrm>
            <a:off x="465826" y="1502928"/>
            <a:ext cx="10739887" cy="385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Keylogger Functionalities Explored</a:t>
            </a:r>
          </a:p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Keystroke Logging: 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Efficiency in recording every keystroke, including special keys.</a:t>
            </a:r>
          </a:p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- Screenshot Capture: 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to take screenshots based on specific triggers.</a:t>
            </a:r>
          </a:p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Clipboard Monitoring: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Tracking and recording clipboard contents.</a:t>
            </a:r>
          </a:p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Email and Social Media: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Monitoring capabilities for online interactions.</a:t>
            </a:r>
          </a:p>
          <a:p>
            <a:pPr>
              <a:lnSpc>
                <a:spcPct val="200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Stealth Mode: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Analyzed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concealment tactics in system directories and against antivirus scans.</a:t>
            </a:r>
          </a:p>
        </p:txBody>
      </p:sp>
    </p:spTree>
    <p:extLst>
      <p:ext uri="{BB962C8B-B14F-4D97-AF65-F5344CB8AC3E}">
        <p14:creationId xmlns:p14="http://schemas.microsoft.com/office/powerpoint/2010/main" val="361599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39523"/>
            <a:ext cx="10966452" cy="1252163"/>
          </a:xfrm>
        </p:spPr>
        <p:txBody>
          <a:bodyPr>
            <a:normAutofit fontScale="90000"/>
          </a:bodyPr>
          <a:lstStyle/>
          <a:p>
            <a:r>
              <a:rPr lang="en-US" dirty="0"/>
              <a:t>Keylogger Functionality Study(Contd.)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4B36C-0603-BF53-5B4C-7F31BF88AC94}"/>
              </a:ext>
            </a:extLst>
          </p:cNvPr>
          <p:cNvSpPr txBox="1"/>
          <p:nvPr/>
        </p:nvSpPr>
        <p:spPr>
          <a:xfrm>
            <a:off x="517585" y="1760902"/>
            <a:ext cx="9437298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Example Keyloggers</a:t>
            </a:r>
            <a:endParaRPr lang="en-IN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249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SPYRIX Keylogger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Features remote data access and uninstallation.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037A2B-FC68-55E2-B904-4775A5C6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6" y="2535409"/>
            <a:ext cx="3863262" cy="1901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1C6498-8991-288F-557F-7A805E6F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82" y="2535409"/>
            <a:ext cx="4627305" cy="1954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F3720D-E188-134E-5661-7EAA46B73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7" y="4637526"/>
            <a:ext cx="4107281" cy="1901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827959-CFA6-43D0-5DAE-A786C6EA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1544"/>
            <a:ext cx="4217090" cy="17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8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Wood Template_Win32_AP_v2.potx" id="{B9172EDA-FE51-408A-92F2-9CD3D813CA97}" vid="{185EE45A-9B88-4674-B175-0BCC18C71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A95FB-CA08-49B7-ACB3-F9D3CF51D93A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230e9df3-be65-4c73-a93b-d1236ebd677e"/>
    <ds:schemaRef ds:uri="16c05727-aa75-4e4a-9b5f-8a80a1165891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127</TotalTime>
  <Words>1456</Words>
  <Application>Microsoft Office PowerPoint</Application>
  <PresentationFormat>Widescreen</PresentationFormat>
  <Paragraphs>203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Bodoni MT</vt:lpstr>
      <vt:lpstr>Calibri</vt:lpstr>
      <vt:lpstr>Times New Roman</vt:lpstr>
      <vt:lpstr>Wingdings</vt:lpstr>
      <vt:lpstr>Office Theme</vt:lpstr>
      <vt:lpstr>Keylogger Threat Analysis</vt:lpstr>
      <vt:lpstr>Agenda</vt:lpstr>
      <vt:lpstr>Introduction and Background</vt:lpstr>
      <vt:lpstr>Problem Statement</vt:lpstr>
      <vt:lpstr>Project Description </vt:lpstr>
      <vt:lpstr>Methodology</vt:lpstr>
      <vt:lpstr>Timeline and Phases </vt:lpstr>
      <vt:lpstr>Keylogger Functionality Study</vt:lpstr>
      <vt:lpstr>Keylogger Functionality Study(Contd.)</vt:lpstr>
      <vt:lpstr>Keylogger Functionality Study(Contd.)</vt:lpstr>
      <vt:lpstr>Keylogger Functionality Study(Contd.)</vt:lpstr>
      <vt:lpstr>Keylogger Functionality Study (Contd.)</vt:lpstr>
      <vt:lpstr>Keylogger Functionality Study (Contd.)</vt:lpstr>
      <vt:lpstr>Detection and Countermeasure Assessment</vt:lpstr>
      <vt:lpstr>Detection and Countermeasure Assessment (Contd.)</vt:lpstr>
      <vt:lpstr> Analysis and Reporting</vt:lpstr>
      <vt:lpstr>Results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Nandan Kumar</dc:creator>
  <cp:lastModifiedBy>ab</cp:lastModifiedBy>
  <cp:revision>9</cp:revision>
  <dcterms:created xsi:type="dcterms:W3CDTF">2023-11-29T01:56:23Z</dcterms:created>
  <dcterms:modified xsi:type="dcterms:W3CDTF">2023-12-09T01:23:40Z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